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319" r:id="rId4"/>
    <p:sldId id="326" r:id="rId5"/>
    <p:sldId id="328" r:id="rId6"/>
    <p:sldId id="329" r:id="rId7"/>
    <p:sldId id="330" r:id="rId8"/>
    <p:sldId id="331" r:id="rId9"/>
    <p:sldId id="332" r:id="rId10"/>
    <p:sldId id="273" r:id="rId11"/>
    <p:sldId id="277" r:id="rId12"/>
    <p:sldId id="278" r:id="rId13"/>
    <p:sldId id="281" r:id="rId14"/>
    <p:sldId id="282" r:id="rId15"/>
    <p:sldId id="287" r:id="rId16"/>
    <p:sldId id="308" r:id="rId17"/>
    <p:sldId id="303" r:id="rId18"/>
    <p:sldId id="295" r:id="rId19"/>
    <p:sldId id="29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A52"/>
    <a:srgbClr val="9DD37A"/>
    <a:srgbClr val="B9E3E9"/>
    <a:srgbClr val="2B4C98"/>
    <a:srgbClr val="46ADEF"/>
    <a:srgbClr val="A2DFEA"/>
    <a:srgbClr val="191A51"/>
    <a:srgbClr val="709BCD"/>
    <a:srgbClr val="C6D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10"/>
  </p:normalViewPr>
  <p:slideViewPr>
    <p:cSldViewPr snapToGrid="0">
      <p:cViewPr varScale="1">
        <p:scale>
          <a:sx n="68" d="100"/>
          <a:sy n="68" d="100"/>
        </p:scale>
        <p:origin x="4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EE41E-60C9-4A4C-9D70-525957C26E7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A762B-B821-BC4A-BEA8-4BD8AB4A2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084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AA762B-B821-BC4A-BEA8-4BD8AB4A2AA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987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AA762B-B821-BC4A-BEA8-4BD8AB4A2AA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99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F89A2F-FAB7-EACA-A5E4-463833451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9AB1D8C-117C-A522-26D1-8F1C50014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45776A-3355-9973-9704-D219CCDE3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97356F-9DDA-FE29-623B-B6AFEC62A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927C4D7-1C23-7A79-775F-80B85A1E1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44704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C0DD44-49DB-26C3-AC7C-9C7FD08E1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FFA358-ED26-9E36-7355-D94D6E07F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A3E265B-4028-257E-E7F1-6A02B8352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9637380-18CC-3BC7-FD71-2DFE9EC3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35DDC2-C7DB-AB1B-E605-806A9517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9700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1A33C0-7D11-0116-2CBB-FB08A39B8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0ED7CE8-C87C-1B6E-0ADE-2A6847838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BB8D4EF-596A-92B4-BEB2-55DE0758E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1FEEA0-64D7-F267-C3C1-D123B0D33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A677199-8C28-6FAE-F670-3299CE02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48660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451BF9-910D-E02A-465B-56F881A74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BC3C29-BB07-DA7A-5D5E-A333140F62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9214677-874A-53A9-FC41-2FAED4DDE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DA8A000-15C5-F16A-A5A6-47B7EA3F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853F95C-A43B-28C6-18ED-69C1BBF7D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E788BC3-6BEC-9929-0752-3D1360EC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8340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7385C5-072F-BD6F-1757-955ABB25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00223D8-75AB-CDA8-4C00-1779C259C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97A1FC-381E-3147-3A96-1A70455D8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94CE21C-387A-2EE9-D7CF-676C9E037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6FEC1ED-274F-4060-E080-B0D2F7DA6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2F46EF0-530B-95DD-80A6-E62B8DDF8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0A6A106-C4B8-F4A4-3F73-A6C33C0C1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260DC2D-4724-CAED-1D3B-3D28D9CCB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7920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8C4849-2292-FA10-47B1-AABE52CC4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15EF497-4ABA-40CF-7077-AE90FD6B9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3D278BB-FD5E-6EF3-12D3-D5C13E926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BBA7CF8-5A4D-6BDF-41EF-3EB86812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23677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30D16C2-2FCB-E07D-E94F-35F470CCB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082119E-FAE8-43C8-BB71-C2CFC346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67EEA0F-B31F-0A92-7FFA-3CEB2A8B7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00039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7CC3FB-6D9D-70FE-4CD9-221741DD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DBBA53-9AC2-595A-41D3-13BDCF34D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ADE956E-1E56-9D52-8F86-B7565C6A7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88035A9-033F-1511-9FB0-E1DC23C28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581B7C3-4D98-A608-55D3-CA19088F8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51491EE-CBB9-53FD-CD5B-4A3A2D7E4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3339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939174-106E-4B25-F6C0-B57821531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41D6040-1663-5FFD-F531-FCDDB5F37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703B216-24FB-5445-A01D-C5D77FCC1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0DE19A0-02B4-55DD-BEE9-D8A3AC92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D861491-F1D1-ADC2-31C6-D62ECB21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50C632-1D51-7C94-2FDC-83BBB602A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0112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1D0582-A6F4-DEE0-A578-A85E214F7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4118968-4B8E-1376-F3AC-1AEAB0A82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8BF46CB-C5FD-86E3-0615-05C8B1B7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49D4D94-41B2-AB14-F7D4-15E45FCA8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AB669AD-23F2-A6A7-FC83-6C690D57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15566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99132DAB-02F5-CD3E-1EDE-A63851A71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59C5D10-2C44-47BB-C86A-42F082FEC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BA4FDA2-01B2-9976-62EF-FAC5C6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4A6DE3-052A-CEA8-EDE4-5210FC8C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74D5E9-5595-1135-BF1D-F0DC6F543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17507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A49765-157D-C8E0-73A9-6D3D4AF66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04ABD9C-269A-9154-404F-4F8F5F65C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3AFE112-0A4E-3456-7BA3-A8C17885D8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855FA9-D71B-A143-B772-FE55F2C534C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4D6DBD-92C3-9761-6A8E-197A40E8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8BE077-9B35-5F35-8F25-705F15FBBF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E6E28A-509F-7146-A6A0-8EA7809E78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89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2D8730-48B6-5479-3193-5E49A1302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308" y="1651418"/>
            <a:ext cx="7877174" cy="2898227"/>
          </a:xfrm>
        </p:spPr>
        <p:txBody>
          <a:bodyPr>
            <a:normAutofit/>
          </a:bodyPr>
          <a:lstStyle/>
          <a:p>
            <a:pPr algn="l"/>
            <a:r>
              <a:rPr lang="ru-RU" sz="6600" b="1" dirty="0" smtClean="0">
                <a:solidFill>
                  <a:schemeClr val="bg1"/>
                </a:solidFill>
                <a:latin typeface="Akrobat SemiBold" pitchFamily="2" charset="0"/>
              </a:rPr>
              <a:t>С нами связь лучше! </a:t>
            </a:r>
            <a:endParaRPr lang="ru-RU" sz="6600" b="1" dirty="0">
              <a:solidFill>
                <a:schemeClr val="bg1"/>
              </a:solidFill>
              <a:latin typeface="Akrobat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725877"/>
      </p:ext>
    </p:extLst>
  </p:cSld>
  <p:clrMapOvr>
    <a:masterClrMapping/>
  </p:clrMapOvr>
  <p:transition spd="slow" advTm="1228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327F13F-9DB5-0B33-1729-2074584E4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чер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3CF544AC-9629-23E4-FDCC-C3603FADC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80" y="1166768"/>
            <a:ext cx="6269830" cy="63119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517326"/>
            <a:ext cx="11620499" cy="1022515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rgbClr val="191A51"/>
                </a:solidFill>
                <a:latin typeface="Akrobat SemiBold" pitchFamily="2" charset="0"/>
              </a:rPr>
              <a:t>Специальности и профессии </a:t>
            </a:r>
            <a:br>
              <a:rPr lang="ru-RU" sz="5400" b="1" dirty="0">
                <a:solidFill>
                  <a:srgbClr val="191A51"/>
                </a:solidFill>
                <a:latin typeface="Akrobat SemiBold" pitchFamily="2" charset="0"/>
              </a:rPr>
            </a:br>
            <a:r>
              <a:rPr lang="ru-RU" sz="5400" b="1" dirty="0">
                <a:solidFill>
                  <a:srgbClr val="191A51"/>
                </a:solidFill>
                <a:latin typeface="Akrobat SemiBold" pitchFamily="2" charset="0"/>
              </a:rPr>
              <a:t>ОБПОУ «КИТ»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832A97F-C471-3BC5-988A-9D7E4370B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4739" y="2049848"/>
            <a:ext cx="10875785" cy="4545820"/>
          </a:xfrm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42.02.01 Реклама (2 г. 10 м.)</a:t>
            </a:r>
          </a:p>
          <a:p>
            <a:pPr algn="l">
              <a:lnSpc>
                <a:spcPct val="2000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11.02.15 Инфокоммуникационные сети и системы связи (3 г. 10 м.)</a:t>
            </a:r>
          </a:p>
          <a:p>
            <a:pPr algn="l">
              <a:lnSpc>
                <a:spcPct val="2000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09.02.06 Сетевое и системное администрирование (3 г. 10 м.)</a:t>
            </a:r>
          </a:p>
          <a:p>
            <a:pPr algn="l">
              <a:lnSpc>
                <a:spcPct val="20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Montserrat" pitchFamily="2" charset="0"/>
              </a:rPr>
              <a:t>09.02.11 Разработка и управление программным обеспечением (3 </a:t>
            </a: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г. 10 м.)</a:t>
            </a:r>
          </a:p>
          <a:p>
            <a:pPr algn="l">
              <a:lnSpc>
                <a:spcPct val="20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Montserrat" pitchFamily="2" charset="0"/>
              </a:rPr>
              <a:t>11.02.12 </a:t>
            </a: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Почтовая связь (2 г. 10 м.)</a:t>
            </a:r>
          </a:p>
          <a:p>
            <a:pPr algn="l">
              <a:lnSpc>
                <a:spcPct val="2000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10.02.05 Обеспечение информационной безопасности автоматизированных систем (3 г. 10 м.)</a:t>
            </a:r>
          </a:p>
          <a:p>
            <a:pPr algn="l">
              <a:lnSpc>
                <a:spcPct val="200000"/>
              </a:lnSpc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54.02.01 Дизайн (по отраслям) (3 г. 10 м.)</a:t>
            </a:r>
          </a:p>
          <a:p>
            <a:pPr algn="l">
              <a:lnSpc>
                <a:spcPct val="200000"/>
              </a:lnSpc>
            </a:pPr>
            <a:endParaRPr lang="ru-RU" sz="1600" b="1" dirty="0">
              <a:solidFill>
                <a:srgbClr val="002060"/>
              </a:solidFill>
              <a:latin typeface="Montserrat" pitchFamily="2" charset="0"/>
            </a:endParaRPr>
          </a:p>
          <a:p>
            <a:pPr algn="l">
              <a:lnSpc>
                <a:spcPct val="150000"/>
              </a:lnSpc>
            </a:pPr>
            <a:endParaRPr lang="ru-RU" sz="1200" b="1" dirty="0">
              <a:solidFill>
                <a:srgbClr val="191A51"/>
              </a:solidFill>
              <a:latin typeface="Montserrat" pitchFamily="2" charset="0"/>
            </a:endParaRPr>
          </a:p>
        </p:txBody>
      </p:sp>
      <p:pic>
        <p:nvPicPr>
          <p:cNvPr id="9" name="Рисунок 8" descr="Изображение выглядит как Графика, круг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2282B472-AEB7-8E75-B80D-DCBB4634F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464" y="5581535"/>
            <a:ext cx="698500" cy="755650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xmlns="" id="{67453DC5-BB0B-A40E-24BF-02BD518077DB}"/>
              </a:ext>
            </a:extLst>
          </p:cNvPr>
          <p:cNvSpPr txBox="1">
            <a:spLocks/>
          </p:cNvSpPr>
          <p:nvPr/>
        </p:nvSpPr>
        <p:spPr>
          <a:xfrm>
            <a:off x="53056" y="2172928"/>
            <a:ext cx="931683" cy="429966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191A51"/>
                </a:solidFill>
                <a:latin typeface="Montserrat" pitchFamily="2" charset="0"/>
              </a:rPr>
              <a:t>1</a:t>
            </a:r>
          </a:p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191A51"/>
                </a:solidFill>
                <a:latin typeface="Montserrat" pitchFamily="2" charset="0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191A51"/>
                </a:solidFill>
                <a:latin typeface="Montserrat" pitchFamily="2" charset="0"/>
              </a:rPr>
              <a:t>3</a:t>
            </a:r>
          </a:p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191A51"/>
                </a:solidFill>
                <a:latin typeface="Montserrat" pitchFamily="2" charset="0"/>
              </a:rPr>
              <a:t>4</a:t>
            </a:r>
          </a:p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191A51"/>
                </a:solidFill>
                <a:latin typeface="Montserrat" pitchFamily="2" charset="0"/>
              </a:rPr>
              <a:t>5</a:t>
            </a:r>
          </a:p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191A51"/>
                </a:solidFill>
                <a:latin typeface="Montserrat" pitchFamily="2" charset="0"/>
              </a:rPr>
              <a:t>6</a:t>
            </a:r>
          </a:p>
          <a:p>
            <a:pPr>
              <a:lnSpc>
                <a:spcPct val="120000"/>
              </a:lnSpc>
            </a:pPr>
            <a:r>
              <a:rPr lang="ru-RU" sz="4000" b="1" dirty="0">
                <a:solidFill>
                  <a:srgbClr val="191A51"/>
                </a:solidFill>
                <a:latin typeface="Montserrat" pitchFamily="2" charset="0"/>
              </a:rPr>
              <a:t>7</a:t>
            </a:r>
          </a:p>
          <a:p>
            <a:pPr>
              <a:lnSpc>
                <a:spcPct val="100000"/>
              </a:lnSpc>
            </a:pPr>
            <a:endParaRPr lang="ru-RU" sz="4600" b="1" dirty="0">
              <a:solidFill>
                <a:srgbClr val="191A51"/>
              </a:solidFill>
              <a:latin typeface="Montserrat" pitchFamily="2" charset="0"/>
            </a:endParaRPr>
          </a:p>
          <a:p>
            <a:endParaRPr lang="ru-RU" sz="3600" b="1" dirty="0">
              <a:solidFill>
                <a:srgbClr val="191A51"/>
              </a:solidFill>
              <a:latin typeface="Montserrat" pitchFamily="2" charset="0"/>
            </a:endParaRPr>
          </a:p>
          <a:p>
            <a:endParaRPr lang="ru-RU" sz="3600" b="1" dirty="0">
              <a:solidFill>
                <a:srgbClr val="191A51"/>
              </a:solidFill>
              <a:latin typeface="Montserrat" pitchFamily="2" charset="0"/>
            </a:endParaRPr>
          </a:p>
          <a:p>
            <a:endParaRPr lang="ru-RU" sz="3600" b="1" dirty="0">
              <a:solidFill>
                <a:srgbClr val="191A51"/>
              </a:solidFill>
              <a:latin typeface="Montserrat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622371"/>
      </p:ext>
    </p:extLst>
  </p:cSld>
  <p:clrMapOvr>
    <a:masterClrMapping/>
  </p:clrMapOvr>
  <p:transition spd="slow" advTm="8866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">
            <a:hlinkClick r:id="rId3" action="ppaction://hlinksldjump"/>
          </p:cNvPr>
          <p:cNvSpPr/>
          <p:nvPr/>
        </p:nvSpPr>
        <p:spPr bwMode="auto">
          <a:xfrm>
            <a:off x="6921795" y="2278645"/>
            <a:ext cx="5107171" cy="1452595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0070C0"/>
          </a:solidFill>
        </p:spPr>
      </p:sp>
      <p:sp>
        <p:nvSpPr>
          <p:cNvPr id="25" name="Freeform 14">
            <a:hlinkClick r:id="rId3" action="ppaction://hlinksldjump"/>
          </p:cNvPr>
          <p:cNvSpPr/>
          <p:nvPr/>
        </p:nvSpPr>
        <p:spPr bwMode="auto">
          <a:xfrm>
            <a:off x="202019" y="2275839"/>
            <a:ext cx="5975497" cy="1541250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0070C0"/>
          </a:solidFill>
        </p:spPr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630022" y="212959"/>
            <a:ext cx="8573385" cy="129020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РЕКЛАМА 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771709" y="1053588"/>
            <a:ext cx="8530782" cy="1022515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Специальность 42.02.01 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Срок обучения 2 года 10 месяцев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Квалификация – специалист по рекламе </a:t>
            </a:r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 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-74428" y="2515455"/>
            <a:ext cx="6400974" cy="914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Чем занимается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специалист по рекламе? 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33193" y="3991986"/>
            <a:ext cx="5785731" cy="10225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Написание рекламного текста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Создание дизайна продукта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Продвижение нового продукта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Создание фото- и видео-продукта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Взаимодействие с клиентами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Формирование отношений с общественностью  </a:t>
            </a:r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133970" y="2678116"/>
            <a:ext cx="6490245" cy="10225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Достоинства: 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667789" y="3991985"/>
            <a:ext cx="5422605" cy="10225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Участие во множестве мероприятий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Общение с интересными людьми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Стремительный карьерный рост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Высокая заработная плата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Гибкий график работы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Новизна </a:t>
            </a:r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1098999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6" name="Freeform 28"/>
          <p:cNvSpPr/>
          <p:nvPr/>
        </p:nvSpPr>
        <p:spPr bwMode="auto">
          <a:xfrm>
            <a:off x="985486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7" name="Freeform 28"/>
          <p:cNvSpPr/>
          <p:nvPr/>
        </p:nvSpPr>
        <p:spPr bwMode="auto">
          <a:xfrm>
            <a:off x="865285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8" name="Freeform 28"/>
          <p:cNvSpPr/>
          <p:nvPr/>
        </p:nvSpPr>
        <p:spPr bwMode="auto">
          <a:xfrm>
            <a:off x="751772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9" name="Freeform 28"/>
          <p:cNvSpPr/>
          <p:nvPr/>
        </p:nvSpPr>
        <p:spPr bwMode="auto">
          <a:xfrm>
            <a:off x="631571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0" name="Freeform 28"/>
          <p:cNvSpPr/>
          <p:nvPr/>
        </p:nvSpPr>
        <p:spPr bwMode="auto">
          <a:xfrm>
            <a:off x="5113702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1" name="Freeform 28"/>
          <p:cNvSpPr/>
          <p:nvPr/>
        </p:nvSpPr>
        <p:spPr bwMode="auto">
          <a:xfrm>
            <a:off x="3911693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2" name="Freeform 28"/>
          <p:cNvSpPr/>
          <p:nvPr/>
        </p:nvSpPr>
        <p:spPr bwMode="auto">
          <a:xfrm>
            <a:off x="2709684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3" name="Freeform 28"/>
          <p:cNvSpPr/>
          <p:nvPr/>
        </p:nvSpPr>
        <p:spPr bwMode="auto">
          <a:xfrm>
            <a:off x="150767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4" name="Freeform 28"/>
          <p:cNvSpPr/>
          <p:nvPr/>
        </p:nvSpPr>
        <p:spPr bwMode="auto">
          <a:xfrm>
            <a:off x="33910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6335" y="5742155"/>
            <a:ext cx="1201016" cy="5139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3" y="153900"/>
            <a:ext cx="2370579" cy="1735603"/>
          </a:xfrm>
          <a:prstGeom prst="rect">
            <a:avLst/>
          </a:prstGeom>
        </p:spPr>
      </p:pic>
      <p:sp>
        <p:nvSpPr>
          <p:cNvPr id="28" name="Freeform 51"/>
          <p:cNvSpPr/>
          <p:nvPr/>
        </p:nvSpPr>
        <p:spPr bwMode="auto">
          <a:xfrm rot="1046473">
            <a:off x="10602226" y="451595"/>
            <a:ext cx="1148638" cy="1152821"/>
          </a:xfrm>
          <a:custGeom>
            <a:avLst/>
            <a:gdLst/>
            <a:ahLst/>
            <a:cxnLst/>
            <a:rect l="l" t="t" r="r" b="b"/>
            <a:pathLst>
              <a:path w="2648162" h="2585268" extrusionOk="0">
                <a:moveTo>
                  <a:pt x="0" y="0"/>
                </a:moveTo>
                <a:lnTo>
                  <a:pt x="2648162" y="0"/>
                </a:lnTo>
                <a:lnTo>
                  <a:pt x="2648162" y="2585268"/>
                </a:lnTo>
                <a:lnTo>
                  <a:pt x="0" y="25852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/>
          </a:blipFill>
        </p:spPr>
      </p:sp>
    </p:spTree>
    <p:custDataLst>
      <p:tags r:id="rId1"/>
    </p:custDataLst>
    <p:extLst>
      <p:ext uri="{BB962C8B-B14F-4D97-AF65-F5344CB8AC3E}">
        <p14:creationId xmlns:p14="http://schemas.microsoft.com/office/powerpoint/2010/main" val="1149280081"/>
      </p:ext>
    </p:extLst>
  </p:cSld>
  <p:clrMapOvr>
    <a:masterClrMapping/>
  </p:clrMapOvr>
  <p:transition spd="slow" advTm="3201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">
            <a:hlinkClick r:id="rId3" action="ppaction://hlinksldjump"/>
          </p:cNvPr>
          <p:cNvSpPr/>
          <p:nvPr/>
        </p:nvSpPr>
        <p:spPr bwMode="auto">
          <a:xfrm>
            <a:off x="6942199" y="2454813"/>
            <a:ext cx="5061029" cy="1350450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392480"/>
          </a:solidFill>
        </p:spPr>
      </p:sp>
      <p:sp>
        <p:nvSpPr>
          <p:cNvPr id="25" name="Freeform 14">
            <a:hlinkClick r:id="rId3" action="ppaction://hlinksldjump"/>
          </p:cNvPr>
          <p:cNvSpPr/>
          <p:nvPr/>
        </p:nvSpPr>
        <p:spPr bwMode="auto">
          <a:xfrm>
            <a:off x="233193" y="2412506"/>
            <a:ext cx="5975497" cy="1392756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392480"/>
          </a:solidFill>
        </p:spPr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3618615" y="170509"/>
            <a:ext cx="8573385" cy="12902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191A51"/>
                </a:solidFill>
                <a:latin typeface="Akrobat SemiBold" pitchFamily="2" charset="0"/>
              </a:rPr>
              <a:t>ИНФОКОММУНИКАЦИОННЫЕ СЕТИ И СИСТЕМЫ СВЯЗИ </a:t>
            </a:r>
            <a:endParaRPr lang="ru-RU" sz="32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3508362" y="1161816"/>
            <a:ext cx="9220723" cy="1212460"/>
          </a:xfrm>
          <a:prstGeom prst="rect">
            <a:avLst/>
          </a:prstGeom>
        </p:spPr>
        <p:txBody>
          <a:bodyPr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Специальность 11.02.15 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Срок обучения 3 года 10 месяцев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Квалификация – специалист по обслуживанию телекоммуникаций</a:t>
            </a:r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 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0" y="2651414"/>
            <a:ext cx="6400974" cy="914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Чем занимается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специалист? 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33193" y="3933730"/>
            <a:ext cx="5785731" cy="17321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Проектирование систем и сетей  связи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Монтаж и обслуживание линейно-кабельных сооружений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 администрирование и эксплуатация сетевых устройств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Монтаж и обслуживание волоконно-оптических линий связи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Техническая поддержка пользователей услуг связи</a:t>
            </a:r>
          </a:p>
          <a:p>
            <a:pPr algn="ctr"/>
            <a:endParaRPr lang="ru-RU" sz="1600" b="1" dirty="0" smtClean="0">
              <a:solidFill>
                <a:srgbClr val="191A51"/>
              </a:solidFill>
              <a:latin typeface="Akrobat SemiBold" pitchFamily="2" charset="0"/>
            </a:endParaRPr>
          </a:p>
          <a:p>
            <a:pPr algn="ctr"/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7080329" y="2782747"/>
            <a:ext cx="4922899" cy="10225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Достоинства: 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667789" y="3991985"/>
            <a:ext cx="5422605" cy="10225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Входит в ТОП-50 востребованных специальностей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Широкий профиль специализации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Комплексное знание профессии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Стабильный график работы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Высокая заработная плата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Карьерный рост </a:t>
            </a:r>
          </a:p>
          <a:p>
            <a:pPr algn="ctr"/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1098999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6" name="Freeform 28"/>
          <p:cNvSpPr/>
          <p:nvPr/>
        </p:nvSpPr>
        <p:spPr bwMode="auto">
          <a:xfrm>
            <a:off x="985486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7" name="Freeform 28"/>
          <p:cNvSpPr/>
          <p:nvPr/>
        </p:nvSpPr>
        <p:spPr bwMode="auto">
          <a:xfrm>
            <a:off x="865285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8" name="Freeform 28"/>
          <p:cNvSpPr/>
          <p:nvPr/>
        </p:nvSpPr>
        <p:spPr bwMode="auto">
          <a:xfrm>
            <a:off x="751772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9" name="Freeform 28"/>
          <p:cNvSpPr/>
          <p:nvPr/>
        </p:nvSpPr>
        <p:spPr bwMode="auto">
          <a:xfrm>
            <a:off x="631571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0" name="Freeform 28"/>
          <p:cNvSpPr/>
          <p:nvPr/>
        </p:nvSpPr>
        <p:spPr bwMode="auto">
          <a:xfrm>
            <a:off x="5113702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1" name="Freeform 28"/>
          <p:cNvSpPr/>
          <p:nvPr/>
        </p:nvSpPr>
        <p:spPr bwMode="auto">
          <a:xfrm>
            <a:off x="3911693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2" name="Freeform 28"/>
          <p:cNvSpPr/>
          <p:nvPr/>
        </p:nvSpPr>
        <p:spPr bwMode="auto">
          <a:xfrm>
            <a:off x="2709684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3" name="Freeform 28"/>
          <p:cNvSpPr/>
          <p:nvPr/>
        </p:nvSpPr>
        <p:spPr bwMode="auto">
          <a:xfrm>
            <a:off x="150767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4" name="Freeform 28"/>
          <p:cNvSpPr/>
          <p:nvPr/>
        </p:nvSpPr>
        <p:spPr bwMode="auto">
          <a:xfrm>
            <a:off x="33910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6335" y="5742155"/>
            <a:ext cx="1201016" cy="51393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2" y="130292"/>
            <a:ext cx="3645534" cy="1905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6981501"/>
      </p:ext>
    </p:extLst>
  </p:cSld>
  <p:clrMapOvr>
    <a:masterClrMapping/>
  </p:clrMapOvr>
  <p:transition spd="slow" advTm="3253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">
            <a:hlinkClick r:id="rId3" action="ppaction://hlinksldjump"/>
          </p:cNvPr>
          <p:cNvSpPr/>
          <p:nvPr/>
        </p:nvSpPr>
        <p:spPr bwMode="auto">
          <a:xfrm>
            <a:off x="6921795" y="2353802"/>
            <a:ext cx="5107171" cy="1280459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A2DFEA"/>
          </a:solidFill>
        </p:spPr>
      </p:sp>
      <p:sp>
        <p:nvSpPr>
          <p:cNvPr id="25" name="Freeform 14">
            <a:hlinkClick r:id="rId3" action="ppaction://hlinksldjump"/>
          </p:cNvPr>
          <p:cNvSpPr/>
          <p:nvPr/>
        </p:nvSpPr>
        <p:spPr bwMode="auto">
          <a:xfrm>
            <a:off x="202019" y="2353802"/>
            <a:ext cx="5975497" cy="1317534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A2DFEA"/>
          </a:solidFill>
        </p:spPr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33193" y="69365"/>
            <a:ext cx="9749007" cy="1290209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СЕТЕВОЕ  СИСТЕМНОЕ АДМИНИСТРИРОВАНИЕ 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944598" y="1293204"/>
            <a:ext cx="8530782" cy="1022515"/>
          </a:xfrm>
          <a:prstGeom prst="rect">
            <a:avLst/>
          </a:prstGeom>
        </p:spPr>
        <p:txBody>
          <a:bodyPr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Специальность 09.02.06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Срок обучения 3 года 10 месяцев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Квалификация – Сетевой и системный администратор </a:t>
            </a:r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 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-74428" y="2515455"/>
            <a:ext cx="6400974" cy="914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Чем занимается </a:t>
            </a:r>
          </a:p>
          <a:p>
            <a:pPr algn="ctr"/>
            <a:r>
              <a:rPr lang="ru-RU" sz="3200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специалист? </a:t>
            </a:r>
            <a:endParaRPr lang="ru-RU" sz="4000" b="1" dirty="0">
              <a:solidFill>
                <a:srgbClr val="191A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391785" y="3760551"/>
            <a:ext cx="5785731" cy="18627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Проектирование локальной сети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Установка и настройка сетевых протоколов и сетевого оборудования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Обеспечение безопасного хранения и передача информации в локальной сети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Использование специального программного обеспечения для моделирования, проектирования и тестирования компьютерных сетей </a:t>
            </a:r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315711" y="2601358"/>
            <a:ext cx="6490245" cy="10225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Достоинства</a:t>
            </a:r>
            <a:endParaRPr lang="ru-RU" sz="4800" b="1" dirty="0">
              <a:solidFill>
                <a:srgbClr val="191A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606361" y="3924326"/>
            <a:ext cx="5422605" cy="1698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191A51"/>
                </a:solidFill>
                <a:latin typeface="Akrobat SemiBold" pitchFamily="2" charset="0"/>
              </a:rPr>
              <a:t>Входит в ТОП-50 востребованных специальностей</a:t>
            </a:r>
          </a:p>
          <a:p>
            <a:pPr algn="ctr"/>
            <a:r>
              <a:rPr lang="ru-RU" sz="1600" b="1" dirty="0">
                <a:solidFill>
                  <a:srgbClr val="191A51"/>
                </a:solidFill>
                <a:latin typeface="Akrobat SemiBold" pitchFamily="2" charset="0"/>
              </a:rPr>
              <a:t>Широкий профиль специализации </a:t>
            </a: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Возможность свободного графика работы</a:t>
            </a:r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  <a:p>
            <a:pPr algn="ctr"/>
            <a:r>
              <a:rPr lang="ru-RU" sz="1600" b="1" dirty="0" smtClean="0">
                <a:solidFill>
                  <a:srgbClr val="191A51"/>
                </a:solidFill>
                <a:latin typeface="Akrobat SemiBold" pitchFamily="2" charset="0"/>
              </a:rPr>
              <a:t>Востребованность на рынке труда</a:t>
            </a:r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  <a:p>
            <a:pPr algn="ctr"/>
            <a:r>
              <a:rPr lang="ru-RU" sz="1600" b="1" dirty="0">
                <a:solidFill>
                  <a:srgbClr val="191A51"/>
                </a:solidFill>
                <a:latin typeface="Akrobat SemiBold" pitchFamily="2" charset="0"/>
              </a:rPr>
              <a:t>Высокая заработная плата </a:t>
            </a:r>
          </a:p>
          <a:p>
            <a:pPr algn="ctr"/>
            <a:r>
              <a:rPr lang="ru-RU" sz="1600" b="1" dirty="0">
                <a:solidFill>
                  <a:srgbClr val="191A51"/>
                </a:solidFill>
                <a:latin typeface="Akrobat SemiBold" pitchFamily="2" charset="0"/>
              </a:rPr>
              <a:t>Карьерный рост </a:t>
            </a:r>
          </a:p>
        </p:txBody>
      </p:sp>
      <p:sp>
        <p:nvSpPr>
          <p:cNvPr id="15" name="Freeform 28"/>
          <p:cNvSpPr/>
          <p:nvPr/>
        </p:nvSpPr>
        <p:spPr bwMode="auto">
          <a:xfrm>
            <a:off x="1098999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6" name="Freeform 28"/>
          <p:cNvSpPr/>
          <p:nvPr/>
        </p:nvSpPr>
        <p:spPr bwMode="auto">
          <a:xfrm>
            <a:off x="985486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7" name="Freeform 28"/>
          <p:cNvSpPr/>
          <p:nvPr/>
        </p:nvSpPr>
        <p:spPr bwMode="auto">
          <a:xfrm>
            <a:off x="865285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8" name="Freeform 28"/>
          <p:cNvSpPr/>
          <p:nvPr/>
        </p:nvSpPr>
        <p:spPr bwMode="auto">
          <a:xfrm>
            <a:off x="751772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9" name="Freeform 28"/>
          <p:cNvSpPr/>
          <p:nvPr/>
        </p:nvSpPr>
        <p:spPr bwMode="auto">
          <a:xfrm>
            <a:off x="631571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0" name="Freeform 28"/>
          <p:cNvSpPr/>
          <p:nvPr/>
        </p:nvSpPr>
        <p:spPr bwMode="auto">
          <a:xfrm>
            <a:off x="5113702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1" name="Freeform 28"/>
          <p:cNvSpPr/>
          <p:nvPr/>
        </p:nvSpPr>
        <p:spPr bwMode="auto">
          <a:xfrm>
            <a:off x="3911693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2" name="Freeform 28"/>
          <p:cNvSpPr/>
          <p:nvPr/>
        </p:nvSpPr>
        <p:spPr bwMode="auto">
          <a:xfrm>
            <a:off x="2709684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3" name="Freeform 28"/>
          <p:cNvSpPr/>
          <p:nvPr/>
        </p:nvSpPr>
        <p:spPr bwMode="auto">
          <a:xfrm>
            <a:off x="150767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4" name="Freeform 28"/>
          <p:cNvSpPr/>
          <p:nvPr/>
        </p:nvSpPr>
        <p:spPr bwMode="auto">
          <a:xfrm>
            <a:off x="33910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6335" y="5742155"/>
            <a:ext cx="1201016" cy="513937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300" y="0"/>
            <a:ext cx="2044700" cy="2044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1009702"/>
      </p:ext>
    </p:extLst>
  </p:cSld>
  <p:clrMapOvr>
    <a:masterClrMapping/>
  </p:clrMapOvr>
  <p:transition spd="slow" advTm="4658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">
            <a:hlinkClick r:id="rId3" action="ppaction://hlinksldjump"/>
          </p:cNvPr>
          <p:cNvSpPr/>
          <p:nvPr/>
        </p:nvSpPr>
        <p:spPr bwMode="auto">
          <a:xfrm>
            <a:off x="6921795" y="2353802"/>
            <a:ext cx="5107171" cy="1280459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2B4C98"/>
          </a:solidFill>
        </p:spPr>
      </p:sp>
      <p:sp>
        <p:nvSpPr>
          <p:cNvPr id="25" name="Freeform 14">
            <a:hlinkClick r:id="rId3" action="ppaction://hlinksldjump"/>
          </p:cNvPr>
          <p:cNvSpPr/>
          <p:nvPr/>
        </p:nvSpPr>
        <p:spPr bwMode="auto">
          <a:xfrm>
            <a:off x="202019" y="2353802"/>
            <a:ext cx="5975497" cy="1317534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2B4C98"/>
          </a:solidFill>
        </p:spPr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92248" y="233369"/>
            <a:ext cx="8961607" cy="1290209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РАЗРАБОТКА И УПРАВЛЕНИЕ ПРОГРАММНЫМ ОБЕСПЕЧЕНИЕМ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759999" y="1192487"/>
            <a:ext cx="7967051" cy="1022515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Специальность 09.02.07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Срок обучения 3 года 10 месяцев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Квалификация – программист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-74428" y="2515455"/>
            <a:ext cx="6400974" cy="914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Чем занимается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специалист? 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0159" y="3760551"/>
            <a:ext cx="6339215" cy="18627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700" b="1" dirty="0" smtClean="0">
                <a:solidFill>
                  <a:srgbClr val="191A51"/>
                </a:solidFill>
                <a:latin typeface="Akrobat SemiBold" pitchFamily="2" charset="0"/>
              </a:rPr>
              <a:t>Разработка модулей программного обеспечения для компьютерных систем</a:t>
            </a:r>
          </a:p>
          <a:p>
            <a:pPr algn="ctr"/>
            <a:r>
              <a:rPr lang="ru-RU" sz="1700" b="1" dirty="0" smtClean="0">
                <a:solidFill>
                  <a:srgbClr val="191A51"/>
                </a:solidFill>
                <a:latin typeface="Akrobat SemiBold" pitchFamily="2" charset="0"/>
              </a:rPr>
              <a:t>Осуществление интеграции программных модулей</a:t>
            </a:r>
          </a:p>
          <a:p>
            <a:pPr algn="ctr"/>
            <a:r>
              <a:rPr lang="ru-RU" sz="1700" b="1" dirty="0" smtClean="0">
                <a:solidFill>
                  <a:srgbClr val="191A51"/>
                </a:solidFill>
                <a:latin typeface="Akrobat SemiBold" pitchFamily="2" charset="0"/>
              </a:rPr>
              <a:t>Разработка, администрирование и защита баз данных</a:t>
            </a:r>
          </a:p>
          <a:p>
            <a:pPr algn="ctr"/>
            <a:r>
              <a:rPr lang="ru-RU" sz="1700" b="1" dirty="0" smtClean="0">
                <a:solidFill>
                  <a:srgbClr val="191A51"/>
                </a:solidFill>
                <a:latin typeface="Akrobat SemiBold" pitchFamily="2" charset="0"/>
              </a:rPr>
              <a:t>Сопровождение и обслуживание программного обеспечения компьютерных систем </a:t>
            </a:r>
          </a:p>
          <a:p>
            <a:pPr algn="ctr"/>
            <a:r>
              <a:rPr lang="ru-RU" sz="1700" b="1" dirty="0" smtClean="0">
                <a:solidFill>
                  <a:srgbClr val="191A51"/>
                </a:solidFill>
                <a:latin typeface="Akrobat SemiBold" pitchFamily="2" charset="0"/>
              </a:rPr>
              <a:t>Написание и разработка различных программ  </a:t>
            </a:r>
            <a:endParaRPr lang="ru-RU" sz="17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315711" y="2601358"/>
            <a:ext cx="6490245" cy="10225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Достоинства: 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606361" y="3924326"/>
            <a:ext cx="5422605" cy="1698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Интересные и творческие проекты </a:t>
            </a:r>
            <a:endParaRPr lang="ru-RU" sz="1800" b="1" dirty="0">
              <a:solidFill>
                <a:srgbClr val="191A51"/>
              </a:solidFill>
              <a:latin typeface="Akrobat SemiBold" pitchFamily="2" charset="0"/>
            </a:endParaRP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Возможность удаленной работы (фриланс)</a:t>
            </a:r>
            <a:endParaRPr lang="ru-RU" sz="1800" b="1" dirty="0">
              <a:solidFill>
                <a:srgbClr val="191A51"/>
              </a:solidFill>
              <a:latin typeface="Akrobat SemiBold" pitchFamily="2" charset="0"/>
            </a:endParaRP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Востребованность на рынке труда</a:t>
            </a:r>
            <a:endParaRPr lang="ru-RU" sz="1800" b="1" dirty="0">
              <a:solidFill>
                <a:srgbClr val="191A51"/>
              </a:solidFill>
              <a:latin typeface="Akrobat SemiBold" pitchFamily="2" charset="0"/>
            </a:endParaRPr>
          </a:p>
          <a:p>
            <a:pPr algn="ctr"/>
            <a:r>
              <a:rPr lang="ru-RU" sz="1800" b="1" dirty="0">
                <a:solidFill>
                  <a:srgbClr val="191A51"/>
                </a:solidFill>
                <a:latin typeface="Akrobat SemiBold" pitchFamily="2" charset="0"/>
              </a:rPr>
              <a:t>Высокая заработная плата </a:t>
            </a:r>
          </a:p>
          <a:p>
            <a:pPr algn="ctr"/>
            <a:r>
              <a:rPr lang="ru-RU" sz="1800" b="1" dirty="0">
                <a:solidFill>
                  <a:srgbClr val="191A51"/>
                </a:solidFill>
                <a:latin typeface="Akrobat SemiBold" pitchFamily="2" charset="0"/>
              </a:rPr>
              <a:t>Карьерный рост </a:t>
            </a:r>
          </a:p>
        </p:txBody>
      </p:sp>
      <p:sp>
        <p:nvSpPr>
          <p:cNvPr id="15" name="Freeform 28"/>
          <p:cNvSpPr/>
          <p:nvPr/>
        </p:nvSpPr>
        <p:spPr bwMode="auto">
          <a:xfrm>
            <a:off x="1098999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6" name="Freeform 28"/>
          <p:cNvSpPr/>
          <p:nvPr/>
        </p:nvSpPr>
        <p:spPr bwMode="auto">
          <a:xfrm>
            <a:off x="985486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7" name="Freeform 28"/>
          <p:cNvSpPr/>
          <p:nvPr/>
        </p:nvSpPr>
        <p:spPr bwMode="auto">
          <a:xfrm>
            <a:off x="865285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8" name="Freeform 28"/>
          <p:cNvSpPr/>
          <p:nvPr/>
        </p:nvSpPr>
        <p:spPr bwMode="auto">
          <a:xfrm>
            <a:off x="751772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9" name="Freeform 28"/>
          <p:cNvSpPr/>
          <p:nvPr/>
        </p:nvSpPr>
        <p:spPr bwMode="auto">
          <a:xfrm>
            <a:off x="631571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0" name="Freeform 28"/>
          <p:cNvSpPr/>
          <p:nvPr/>
        </p:nvSpPr>
        <p:spPr bwMode="auto">
          <a:xfrm>
            <a:off x="5113702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1" name="Freeform 28"/>
          <p:cNvSpPr/>
          <p:nvPr/>
        </p:nvSpPr>
        <p:spPr bwMode="auto">
          <a:xfrm>
            <a:off x="3911693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2" name="Freeform 28"/>
          <p:cNvSpPr/>
          <p:nvPr/>
        </p:nvSpPr>
        <p:spPr bwMode="auto">
          <a:xfrm>
            <a:off x="2709684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3" name="Freeform 28"/>
          <p:cNvSpPr/>
          <p:nvPr/>
        </p:nvSpPr>
        <p:spPr bwMode="auto">
          <a:xfrm>
            <a:off x="150767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4" name="Freeform 28"/>
          <p:cNvSpPr/>
          <p:nvPr/>
        </p:nvSpPr>
        <p:spPr bwMode="auto">
          <a:xfrm>
            <a:off x="33910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6335" y="5742155"/>
            <a:ext cx="1201016" cy="5139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31528"/>
            <a:ext cx="2910544" cy="18738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0290280"/>
      </p:ext>
    </p:extLst>
  </p:cSld>
  <p:clrMapOvr>
    <a:masterClrMapping/>
  </p:clrMapOvr>
  <p:transition spd="slow" advTm="5016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">
            <a:hlinkClick r:id="rId3" action="ppaction://hlinksldjump"/>
          </p:cNvPr>
          <p:cNvSpPr/>
          <p:nvPr/>
        </p:nvSpPr>
        <p:spPr bwMode="auto">
          <a:xfrm>
            <a:off x="6921795" y="2353802"/>
            <a:ext cx="5107171" cy="1280459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B9E3E9"/>
          </a:solidFill>
        </p:spPr>
      </p:sp>
      <p:sp>
        <p:nvSpPr>
          <p:cNvPr id="25" name="Freeform 14">
            <a:hlinkClick r:id="rId3" action="ppaction://hlinksldjump"/>
          </p:cNvPr>
          <p:cNvSpPr/>
          <p:nvPr/>
        </p:nvSpPr>
        <p:spPr bwMode="auto">
          <a:xfrm>
            <a:off x="202019" y="2353802"/>
            <a:ext cx="5975497" cy="1317534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B9E3E9"/>
          </a:solidFill>
        </p:spPr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3036916" y="217905"/>
            <a:ext cx="8961607" cy="129020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ПОЧТОВАЯ СВЯЗЬ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3623944" y="1105056"/>
            <a:ext cx="7967051" cy="1022515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Специальность 11.02.12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Срок обучения </a:t>
            </a:r>
            <a:r>
              <a:rPr lang="ru-RU" sz="4900" b="1" dirty="0">
                <a:solidFill>
                  <a:srgbClr val="191A51"/>
                </a:solidFill>
                <a:latin typeface="Akrobat SemiBold" pitchFamily="2" charset="0"/>
              </a:rPr>
              <a:t>2</a:t>
            </a:r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 года 10 месяцев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Квалификация – специалист почтовой связи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-74428" y="2515455"/>
            <a:ext cx="6400974" cy="914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Чем занимается </a:t>
            </a:r>
          </a:p>
          <a:p>
            <a:pPr algn="ctr"/>
            <a:r>
              <a:rPr lang="ru-RU" sz="3200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специалист? </a:t>
            </a:r>
            <a:endParaRPr lang="ru-RU" sz="4000" b="1" dirty="0">
              <a:solidFill>
                <a:srgbClr val="191A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0159" y="3760551"/>
            <a:ext cx="6339215" cy="18627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Предоставление услуг почтовой связи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Обработка входящих и исходящих почтовых отправлений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Коммерческие услуги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Работа на почтово-кассовом терминале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Финансовые услуги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Розничная торговля </a:t>
            </a:r>
            <a:endParaRPr lang="ru-RU" sz="18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315711" y="2601358"/>
            <a:ext cx="6490245" cy="10225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Достоинства </a:t>
            </a:r>
            <a:endParaRPr lang="ru-RU" sz="4800" b="1" dirty="0">
              <a:solidFill>
                <a:srgbClr val="191A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764077" y="3760551"/>
            <a:ext cx="5422605" cy="1698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Инновации 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Гибкий график работы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Развитая коммуникабельность специалиста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Стремительный карьерный рост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Востребованность специалистов на предприятии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Сотрудничество с социальными партнерами </a:t>
            </a:r>
            <a:endParaRPr lang="ru-RU" sz="18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1098999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6" name="Freeform 28"/>
          <p:cNvSpPr/>
          <p:nvPr/>
        </p:nvSpPr>
        <p:spPr bwMode="auto">
          <a:xfrm>
            <a:off x="985486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7" name="Freeform 28"/>
          <p:cNvSpPr/>
          <p:nvPr/>
        </p:nvSpPr>
        <p:spPr bwMode="auto">
          <a:xfrm>
            <a:off x="865285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8" name="Freeform 28"/>
          <p:cNvSpPr/>
          <p:nvPr/>
        </p:nvSpPr>
        <p:spPr bwMode="auto">
          <a:xfrm>
            <a:off x="751772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9" name="Freeform 28"/>
          <p:cNvSpPr/>
          <p:nvPr/>
        </p:nvSpPr>
        <p:spPr bwMode="auto">
          <a:xfrm>
            <a:off x="631571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0" name="Freeform 28"/>
          <p:cNvSpPr/>
          <p:nvPr/>
        </p:nvSpPr>
        <p:spPr bwMode="auto">
          <a:xfrm>
            <a:off x="5113702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1" name="Freeform 28"/>
          <p:cNvSpPr/>
          <p:nvPr/>
        </p:nvSpPr>
        <p:spPr bwMode="auto">
          <a:xfrm>
            <a:off x="3911693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2" name="Freeform 28"/>
          <p:cNvSpPr/>
          <p:nvPr/>
        </p:nvSpPr>
        <p:spPr bwMode="auto">
          <a:xfrm>
            <a:off x="2709684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3" name="Freeform 28"/>
          <p:cNvSpPr/>
          <p:nvPr/>
        </p:nvSpPr>
        <p:spPr bwMode="auto">
          <a:xfrm>
            <a:off x="150767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4" name="Freeform 28"/>
          <p:cNvSpPr/>
          <p:nvPr/>
        </p:nvSpPr>
        <p:spPr bwMode="auto">
          <a:xfrm>
            <a:off x="33910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6335" y="5742155"/>
            <a:ext cx="1201016" cy="51393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9" y="31937"/>
            <a:ext cx="3401411" cy="20245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7418219"/>
      </p:ext>
    </p:extLst>
  </p:cSld>
  <p:clrMapOvr>
    <a:masterClrMapping/>
  </p:clrMapOvr>
  <p:transition spd="slow" advTm="4578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">
            <a:hlinkClick r:id="rId3" action="ppaction://hlinksldjump"/>
          </p:cNvPr>
          <p:cNvSpPr/>
          <p:nvPr/>
        </p:nvSpPr>
        <p:spPr bwMode="auto">
          <a:xfrm>
            <a:off x="6921795" y="2353802"/>
            <a:ext cx="5107171" cy="1270071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9DD37A"/>
          </a:solidFill>
        </p:spPr>
      </p:sp>
      <p:sp>
        <p:nvSpPr>
          <p:cNvPr id="25" name="Freeform 14">
            <a:hlinkClick r:id="rId3" action="ppaction://hlinksldjump"/>
          </p:cNvPr>
          <p:cNvSpPr/>
          <p:nvPr/>
        </p:nvSpPr>
        <p:spPr bwMode="auto">
          <a:xfrm>
            <a:off x="202019" y="2353802"/>
            <a:ext cx="5975497" cy="1270071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9DD37A"/>
          </a:solidFill>
        </p:spPr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082800" y="217905"/>
            <a:ext cx="9915723" cy="1290209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 smtClean="0">
                <a:solidFill>
                  <a:srgbClr val="191A51"/>
                </a:solidFill>
                <a:latin typeface="Akrobat SemiBold" pitchFamily="2" charset="0"/>
              </a:rPr>
              <a:t>ОБЕСПЕЧЕНИЕ ИНФОРМАЦИОННОЙ БЕЗОПАСНОСТИ АВТОМАТИЗИРОВАННЫХ СИСТЕМ 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3062219" y="1366650"/>
            <a:ext cx="8407911" cy="1022515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Специальность 10.02.05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Срок обучения 3 года 10 месяцев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Квалификация – техник по защите информации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-74428" y="2515455"/>
            <a:ext cx="6400974" cy="914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Чем занимается </a:t>
            </a:r>
          </a:p>
          <a:p>
            <a:pPr algn="ctr"/>
            <a:r>
              <a:rPr lang="ru-RU" sz="3200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специалист? </a:t>
            </a:r>
            <a:endParaRPr lang="ru-RU" sz="4000" b="1" dirty="0">
              <a:solidFill>
                <a:srgbClr val="191A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-17941" y="3685962"/>
            <a:ext cx="6820118" cy="18627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Проверка технического состояния, установка, наладка и регулировка аппаратуры и приборов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Выполнение работы по эксплуатации средств защиты и контроля информации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Работа по оформлению протоколов специальных измерений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Участие во внедрении разработанных технических решений и проектов </a:t>
            </a:r>
            <a:endParaRPr lang="ru-RU" sz="18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315711" y="2601358"/>
            <a:ext cx="6490245" cy="10225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191A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Достоинства: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 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764077" y="3760551"/>
            <a:ext cx="5422605" cy="1698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Разнообразие карьерных направлений 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Перспективы роста и развития 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Работа в команде с различными специалистами 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Вклад в защиту конфиденциальной информации 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Международные перспективы  </a:t>
            </a:r>
            <a:endParaRPr lang="ru-RU" sz="18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1098999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6" name="Freeform 28"/>
          <p:cNvSpPr/>
          <p:nvPr/>
        </p:nvSpPr>
        <p:spPr bwMode="auto">
          <a:xfrm>
            <a:off x="985486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7" name="Freeform 28"/>
          <p:cNvSpPr/>
          <p:nvPr/>
        </p:nvSpPr>
        <p:spPr bwMode="auto">
          <a:xfrm>
            <a:off x="865285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8" name="Freeform 28"/>
          <p:cNvSpPr/>
          <p:nvPr/>
        </p:nvSpPr>
        <p:spPr bwMode="auto">
          <a:xfrm>
            <a:off x="751772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9" name="Freeform 28"/>
          <p:cNvSpPr/>
          <p:nvPr/>
        </p:nvSpPr>
        <p:spPr bwMode="auto">
          <a:xfrm>
            <a:off x="631571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0" name="Freeform 28"/>
          <p:cNvSpPr/>
          <p:nvPr/>
        </p:nvSpPr>
        <p:spPr bwMode="auto">
          <a:xfrm>
            <a:off x="5113702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1" name="Freeform 28"/>
          <p:cNvSpPr/>
          <p:nvPr/>
        </p:nvSpPr>
        <p:spPr bwMode="auto">
          <a:xfrm>
            <a:off x="3911693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2" name="Freeform 28"/>
          <p:cNvSpPr/>
          <p:nvPr/>
        </p:nvSpPr>
        <p:spPr bwMode="auto">
          <a:xfrm>
            <a:off x="2709684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3" name="Freeform 28"/>
          <p:cNvSpPr/>
          <p:nvPr/>
        </p:nvSpPr>
        <p:spPr bwMode="auto">
          <a:xfrm>
            <a:off x="150767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4" name="Freeform 28"/>
          <p:cNvSpPr/>
          <p:nvPr/>
        </p:nvSpPr>
        <p:spPr bwMode="auto">
          <a:xfrm>
            <a:off x="33910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6335" y="5742155"/>
            <a:ext cx="1201016" cy="5139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2" y="121674"/>
            <a:ext cx="1812716" cy="19019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0045238"/>
      </p:ext>
    </p:extLst>
  </p:cSld>
  <p:clrMapOvr>
    <a:masterClrMapping/>
  </p:clrMapOvr>
  <p:transition spd="slow" advTm="396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">
            <a:hlinkClick r:id="rId3" action="ppaction://hlinksldjump"/>
          </p:cNvPr>
          <p:cNvSpPr/>
          <p:nvPr/>
        </p:nvSpPr>
        <p:spPr bwMode="auto">
          <a:xfrm>
            <a:off x="6942199" y="2454813"/>
            <a:ext cx="5061029" cy="1350450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392480"/>
          </a:solidFill>
        </p:spPr>
      </p:sp>
      <p:sp>
        <p:nvSpPr>
          <p:cNvPr id="25" name="Freeform 14">
            <a:hlinkClick r:id="rId3" action="ppaction://hlinksldjump"/>
          </p:cNvPr>
          <p:cNvSpPr/>
          <p:nvPr/>
        </p:nvSpPr>
        <p:spPr bwMode="auto">
          <a:xfrm>
            <a:off x="233193" y="2412506"/>
            <a:ext cx="5975497" cy="1392756"/>
          </a:xfrm>
          <a:custGeom>
            <a:avLst/>
            <a:gdLst/>
            <a:ahLst/>
            <a:cxnLst/>
            <a:rect l="l" t="t" r="r" b="b"/>
            <a:pathLst>
              <a:path w="647693" h="260488" extrusionOk="0">
                <a:moveTo>
                  <a:pt x="121801" y="0"/>
                </a:moveTo>
                <a:lnTo>
                  <a:pt x="525892" y="0"/>
                </a:lnTo>
                <a:cubicBezTo>
                  <a:pt x="593161" y="0"/>
                  <a:pt x="647693" y="54532"/>
                  <a:pt x="647693" y="121801"/>
                </a:cubicBezTo>
                <a:lnTo>
                  <a:pt x="647693" y="138686"/>
                </a:lnTo>
                <a:cubicBezTo>
                  <a:pt x="647693" y="170990"/>
                  <a:pt x="634861" y="201971"/>
                  <a:pt x="612018" y="224813"/>
                </a:cubicBezTo>
                <a:cubicBezTo>
                  <a:pt x="589176" y="247655"/>
                  <a:pt x="558196" y="260488"/>
                  <a:pt x="525892" y="260488"/>
                </a:cubicBezTo>
                <a:lnTo>
                  <a:pt x="121801" y="260488"/>
                </a:lnTo>
                <a:cubicBezTo>
                  <a:pt x="89498" y="260488"/>
                  <a:pt x="58517" y="247655"/>
                  <a:pt x="35675" y="224813"/>
                </a:cubicBezTo>
                <a:cubicBezTo>
                  <a:pt x="12833" y="201971"/>
                  <a:pt x="0" y="170990"/>
                  <a:pt x="0" y="138686"/>
                </a:cubicBezTo>
                <a:lnTo>
                  <a:pt x="0" y="121801"/>
                </a:lnTo>
                <a:cubicBezTo>
                  <a:pt x="0" y="89498"/>
                  <a:pt x="12833" y="58517"/>
                  <a:pt x="35675" y="35675"/>
                </a:cubicBezTo>
                <a:cubicBezTo>
                  <a:pt x="58517" y="12833"/>
                  <a:pt x="89498" y="0"/>
                  <a:pt x="121801" y="0"/>
                </a:cubicBezTo>
                <a:close/>
              </a:path>
            </a:pathLst>
          </a:custGeom>
          <a:solidFill>
            <a:srgbClr val="392480"/>
          </a:solidFill>
        </p:spPr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709684" y="275658"/>
            <a:ext cx="8573385" cy="8628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rgbClr val="191A51"/>
                </a:solidFill>
                <a:latin typeface="Akrobat SemiBold" pitchFamily="2" charset="0"/>
              </a:rPr>
              <a:t>ДИЗАЙН (по отраслям)</a:t>
            </a:r>
            <a:endParaRPr lang="ru-RU" sz="36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108679" y="1072448"/>
            <a:ext cx="9220723" cy="121246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Специальность 54.02.01 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Срок обучения 3 года 10 месяцев</a:t>
            </a:r>
          </a:p>
          <a:p>
            <a:pPr algn="ctr"/>
            <a:r>
              <a:rPr lang="ru-RU" sz="4900" b="1" dirty="0" smtClean="0">
                <a:solidFill>
                  <a:srgbClr val="191A51"/>
                </a:solidFill>
                <a:latin typeface="Akrobat SemiBold" pitchFamily="2" charset="0"/>
              </a:rPr>
              <a:t>Квалификация – дизайнер </a:t>
            </a:r>
            <a:endParaRPr lang="ru-RU" sz="54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0" y="2651414"/>
            <a:ext cx="6400974" cy="91493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Чем занимается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специалист? 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233193" y="3933730"/>
            <a:ext cx="5785731" cy="17321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Промышленный дизайн (оформление и создание бытовой техники, транспорта, орудий труда, мебели)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Дизайн среды (создание интерьеров, оформление зданий, участков)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Дизайн одежды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7080329" y="2782747"/>
            <a:ext cx="4922899" cy="10225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SemiBold" pitchFamily="2" charset="0"/>
              </a:rPr>
              <a:t>Достоинства: 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SemiBold" pitchFamily="2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9589B796-01F1-D66D-5DDD-7794E9ABD30D}"/>
              </a:ext>
            </a:extLst>
          </p:cNvPr>
          <p:cNvSpPr txBox="1">
            <a:spLocks/>
          </p:cNvSpPr>
          <p:nvPr/>
        </p:nvSpPr>
        <p:spPr>
          <a:xfrm>
            <a:off x="6719040" y="4039878"/>
            <a:ext cx="5422605" cy="15198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Гибкость в выборе специализации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Востребованность на рынке труда 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Постоянное обучение и развитие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Возможность удаленной работы (фриланс)</a:t>
            </a:r>
          </a:p>
          <a:p>
            <a:pPr algn="ctr"/>
            <a:r>
              <a:rPr lang="ru-RU" sz="1800" b="1" dirty="0" smtClean="0">
                <a:solidFill>
                  <a:srgbClr val="191A51"/>
                </a:solidFill>
                <a:latin typeface="Akrobat SemiBold" pitchFamily="2" charset="0"/>
              </a:rPr>
              <a:t>Разнообразие проектов </a:t>
            </a:r>
          </a:p>
          <a:p>
            <a:pPr algn="ctr"/>
            <a:endParaRPr lang="ru-RU" sz="1600" b="1" dirty="0">
              <a:solidFill>
                <a:srgbClr val="191A51"/>
              </a:solidFill>
              <a:latin typeface="Akrobat SemiBold" pitchFamily="2" charset="0"/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1098999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6" name="Freeform 28"/>
          <p:cNvSpPr/>
          <p:nvPr/>
        </p:nvSpPr>
        <p:spPr bwMode="auto">
          <a:xfrm>
            <a:off x="985486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7" name="Freeform 28"/>
          <p:cNvSpPr/>
          <p:nvPr/>
        </p:nvSpPr>
        <p:spPr bwMode="auto">
          <a:xfrm>
            <a:off x="865285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8" name="Freeform 28"/>
          <p:cNvSpPr/>
          <p:nvPr/>
        </p:nvSpPr>
        <p:spPr bwMode="auto">
          <a:xfrm>
            <a:off x="7517720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19" name="Freeform 28"/>
          <p:cNvSpPr/>
          <p:nvPr/>
        </p:nvSpPr>
        <p:spPr bwMode="auto">
          <a:xfrm>
            <a:off x="6315711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0" name="Freeform 28"/>
          <p:cNvSpPr/>
          <p:nvPr/>
        </p:nvSpPr>
        <p:spPr bwMode="auto">
          <a:xfrm>
            <a:off x="5113702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1" name="Freeform 28"/>
          <p:cNvSpPr/>
          <p:nvPr/>
        </p:nvSpPr>
        <p:spPr bwMode="auto">
          <a:xfrm>
            <a:off x="3911693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2" name="Freeform 28"/>
          <p:cNvSpPr/>
          <p:nvPr/>
        </p:nvSpPr>
        <p:spPr bwMode="auto">
          <a:xfrm>
            <a:off x="2709684" y="5712480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3" name="Freeform 28"/>
          <p:cNvSpPr/>
          <p:nvPr/>
        </p:nvSpPr>
        <p:spPr bwMode="auto">
          <a:xfrm>
            <a:off x="150767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sp>
        <p:nvSpPr>
          <p:cNvPr id="24" name="Freeform 28"/>
          <p:cNvSpPr/>
          <p:nvPr/>
        </p:nvSpPr>
        <p:spPr bwMode="auto">
          <a:xfrm>
            <a:off x="339105" y="5704072"/>
            <a:ext cx="1202009" cy="5139226"/>
          </a:xfrm>
          <a:custGeom>
            <a:avLst/>
            <a:gdLst/>
            <a:ahLst/>
            <a:cxnLst/>
            <a:rect l="l" t="t" r="r" b="b"/>
            <a:pathLst>
              <a:path w="1266765" h="5566723" extrusionOk="0">
                <a:moveTo>
                  <a:pt x="0" y="0"/>
                </a:moveTo>
                <a:lnTo>
                  <a:pt x="1266765" y="0"/>
                </a:lnTo>
                <a:lnTo>
                  <a:pt x="1266765" y="5566723"/>
                </a:lnTo>
                <a:lnTo>
                  <a:pt x="0" y="5566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rcRect t="1856"/>
            <a:stretch/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6335" y="5742155"/>
            <a:ext cx="1201016" cy="5139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28964"/>
            <a:ext cx="2463800" cy="22550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1132341"/>
      </p:ext>
    </p:extLst>
  </p:cSld>
  <p:clrMapOvr>
    <a:masterClrMapping/>
  </p:clrMapOvr>
  <p:transition spd="slow" advTm="4839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4EFD2B-3EB9-96D1-7B60-03935F8E1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чер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6103F507-BE3C-C683-833F-AAD6476C0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212" y="1081043"/>
            <a:ext cx="6269830" cy="63119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4E7B95-25D2-271E-7373-9FBD169BD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623" y="501690"/>
            <a:ext cx="8332909" cy="1022515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191A51"/>
                </a:solidFill>
                <a:latin typeface="Akrobat SemiBold" pitchFamily="2" charset="0"/>
              </a:rPr>
              <a:t>ОБПОУ «КИТ» -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6E30FFA-57BF-8C62-771F-C905C905B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622" y="2347817"/>
            <a:ext cx="10118719" cy="405710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3200" b="1" dirty="0">
                <a:solidFill>
                  <a:srgbClr val="191A51"/>
                </a:solidFill>
                <a:latin typeface="Montserrat" pitchFamily="2" charset="0"/>
              </a:rPr>
              <a:t>Возможности профессионального роста: конкурсы, конференции, участие </a:t>
            </a:r>
            <a:br>
              <a:rPr lang="ru-RU" sz="3200" b="1" dirty="0">
                <a:solidFill>
                  <a:srgbClr val="191A51"/>
                </a:solidFill>
                <a:latin typeface="Montserrat" pitchFamily="2" charset="0"/>
              </a:rPr>
            </a:br>
            <a:r>
              <a:rPr lang="ru-RU" sz="3200" b="1" dirty="0">
                <a:solidFill>
                  <a:srgbClr val="191A51"/>
                </a:solidFill>
                <a:latin typeface="Montserrat" pitchFamily="2" charset="0"/>
              </a:rPr>
              <a:t>в проектах</a:t>
            </a:r>
          </a:p>
        </p:txBody>
      </p:sp>
      <p:pic>
        <p:nvPicPr>
          <p:cNvPr id="9" name="Рисунок 8" descr="Изображение выглядит как Графика, круг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48A662A5-958C-1D2C-E687-8866A4091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464" y="5581535"/>
            <a:ext cx="698500" cy="75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09549"/>
      </p:ext>
    </p:extLst>
  </p:cSld>
  <p:clrMapOvr>
    <a:masterClrMapping/>
  </p:clrMapOvr>
  <p:transition spd="slow" advTm="3498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8276" y="519215"/>
            <a:ext cx="10921424" cy="5941219"/>
            <a:chOff x="464978" y="243300"/>
            <a:chExt cx="21842848" cy="1188244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4564" r="4564"/>
            <a:stretch>
              <a:fillRect/>
            </a:stretch>
          </p:blipFill>
          <p:spPr>
            <a:xfrm>
              <a:off x="464978" y="446984"/>
              <a:ext cx="6886298" cy="1135877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9181" r="9181"/>
            <a:stretch>
              <a:fillRect/>
            </a:stretch>
          </p:blipFill>
          <p:spPr>
            <a:xfrm>
              <a:off x="7478276" y="5612019"/>
              <a:ext cx="7351276" cy="5999371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/>
            <a:srcRect l="9206" r="9206"/>
            <a:stretch>
              <a:fillRect/>
            </a:stretch>
          </p:blipFill>
          <p:spPr>
            <a:xfrm>
              <a:off x="15170426" y="243300"/>
              <a:ext cx="6889752" cy="5622721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6"/>
            <a:srcRect l="9206" r="9206"/>
            <a:stretch>
              <a:fillRect/>
            </a:stretch>
          </p:blipFill>
          <p:spPr>
            <a:xfrm>
              <a:off x="14956551" y="6126370"/>
              <a:ext cx="7351275" cy="5999370"/>
            </a:xfrm>
            <a:prstGeom prst="rect">
              <a:avLst/>
            </a:prstGeom>
          </p:spPr>
        </p:pic>
      </p:grpSp>
      <p:pic>
        <p:nvPicPr>
          <p:cNvPr id="10" name="Picture 4" descr="https://sun9-88.userapi.com/s/v1/if2/lLODYfm50ChcZqa8P92Z35LG9esqVIdsENuS2p7rxdodC2VijP8Rke6lff9elYgegw5kelWHjK0MhO8bXqHEja6Q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25" y="662677"/>
            <a:ext cx="3705638" cy="246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1355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8" name="Picture 2" descr="https://sun9-78.userapi.com/impg/FkwrLdAXvcgq7bFaF6L_fBcuSJrrEczM0_qz_Q/T8KuynYSlQk.jpg?size=1179x786&amp;quality=95&amp;sign=72e09c44af0e547cc02c656bc294feed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36" y="362496"/>
            <a:ext cx="4231174" cy="282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sun9-77.userapi.com/impg/P5TPA3ofzw6fgVo9t85iNpaBf1pmNVRBIbMo1Q/DoANkzB4aGs.jpg?size=1179x786&amp;quality=95&amp;sign=1a5360b2c56b3c0dfe4931b61c6b3522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2" y="234241"/>
            <a:ext cx="4399731" cy="293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sun9-13.userapi.com/impg/UnSNI15OVdMiInApDuxS1dT9vuOs6jOHW_Yjpg/oGatDE70oWQ.jpg?size=1179x786&amp;quality=95&amp;sign=b50be37a2a03adc9245671890ccb21b5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2" y="3295650"/>
            <a:ext cx="4452399" cy="296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s://sun9-15.userapi.com/impg/RT4anGjkHR4xmq4AnWzl1NuMk_fckSWCI_wpUg/ETK71CYkXUo.jpg?size=1179x786&amp;quality=95&amp;sign=356ae5c89f419d125c7bd874e53d92ab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76" y="3295650"/>
            <a:ext cx="4452397" cy="296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s://sun1-29.userapi.com/impg/bvY3_fKgnEW0QymxNI4phYBbu6T5AG4CbPvv2g/61S_T5JQRIY.jpg?size=1179x1179&amp;quality=95&amp;sign=744018aab5d3eca62975bac5fd579fca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138" y="2701566"/>
            <a:ext cx="3586862" cy="358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3.userapi.com/s/v1/ig2/aGFmTvZDRf21Q4bHbcBGwD8fZ5dl7qalilt1AmS6G4UAazhu2U-6uoqsXSAwnuUtI4iIppgNOVSQueXDVUTPK9eL.jpg?quality=95&amp;as=32x22,48x34,72x50,108x76,160x112,240x168,360x252,480x336,540x378,640x448,720x504,1080x757,1179x826&amp;from=bu&amp;cs=1179x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115" y="562206"/>
            <a:ext cx="3053639" cy="213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40966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4EFD2B-3EB9-96D1-7B60-03935F8E1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чер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6103F507-BE3C-C683-833F-AAD6476C0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12" y="1081043"/>
            <a:ext cx="6269830" cy="63119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4E7B95-25D2-271E-7373-9FBD169BD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623" y="254952"/>
            <a:ext cx="8332909" cy="1022515"/>
          </a:xfrm>
        </p:spPr>
        <p:txBody>
          <a:bodyPr>
            <a:normAutofit/>
          </a:bodyPr>
          <a:lstStyle/>
          <a:p>
            <a:pPr algn="l"/>
            <a:r>
              <a:rPr lang="ru-RU" sz="5400" b="1" dirty="0">
                <a:solidFill>
                  <a:srgbClr val="191A51"/>
                </a:solidFill>
                <a:latin typeface="Akrobat SemiBold" pitchFamily="2" charset="0"/>
              </a:rPr>
              <a:t>ОБПОУ «КИТ» -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6E30FFA-57BF-8C62-771F-C905C905B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623" y="1392167"/>
            <a:ext cx="9533990" cy="851646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4400" b="1" dirty="0">
                <a:solidFill>
                  <a:srgbClr val="191A51"/>
                </a:solidFill>
                <a:latin typeface="Montserrat" pitchFamily="2" charset="0"/>
              </a:rPr>
              <a:t>КРУЖКИ И СЕКЦИИ: </a:t>
            </a:r>
          </a:p>
        </p:txBody>
      </p:sp>
      <p:pic>
        <p:nvPicPr>
          <p:cNvPr id="9" name="Рисунок 8" descr="Изображение выглядит как Графика, круг, дизайн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xmlns="" id="{48A662A5-958C-1D2C-E687-8866A4091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464" y="5581535"/>
            <a:ext cx="698500" cy="755650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42F8BD2D-FF07-4C4B-BB39-8D900C728B67}"/>
              </a:ext>
            </a:extLst>
          </p:cNvPr>
          <p:cNvSpPr txBox="1">
            <a:spLocks/>
          </p:cNvSpPr>
          <p:nvPr/>
        </p:nvSpPr>
        <p:spPr>
          <a:xfrm>
            <a:off x="470623" y="2554936"/>
            <a:ext cx="10118719" cy="4057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191A51"/>
                </a:solidFill>
                <a:latin typeface="Montserrat" pitchFamily="2" charset="0"/>
              </a:rPr>
              <a:t>- ТЕАТРАЛЬНАЯ СТУДИЯ;</a:t>
            </a:r>
          </a:p>
          <a:p>
            <a:pPr algn="l">
              <a:lnSpc>
                <a:spcPct val="100000"/>
              </a:lnSpc>
            </a:pP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- СТУДИЯ </a:t>
            </a:r>
            <a:r>
              <a:rPr lang="ru-RU" sz="2000" b="1" dirty="0">
                <a:solidFill>
                  <a:srgbClr val="191A51"/>
                </a:solidFill>
                <a:latin typeface="Montserrat" pitchFamily="2" charset="0"/>
              </a:rPr>
              <a:t>ТАНЦЕВ</a:t>
            </a: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;</a:t>
            </a:r>
            <a:endParaRPr lang="ru-RU" sz="2000" b="1" dirty="0">
              <a:solidFill>
                <a:srgbClr val="191A51"/>
              </a:solidFill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- ХУДОЖЕСТВЕННАЯ </a:t>
            </a:r>
            <a:r>
              <a:rPr lang="ru-RU" sz="2000" b="1" dirty="0">
                <a:solidFill>
                  <a:srgbClr val="191A51"/>
                </a:solidFill>
                <a:latin typeface="Montserrat" pitchFamily="2" charset="0"/>
              </a:rPr>
              <a:t>МАСТЕРСКАЯ;</a:t>
            </a:r>
          </a:p>
          <a:p>
            <a:pPr algn="l">
              <a:lnSpc>
                <a:spcPct val="100000"/>
              </a:lnSpc>
            </a:pP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- МЕДИАЦЕНТР</a:t>
            </a:r>
            <a:r>
              <a:rPr lang="ru-RU" sz="2000" b="1" dirty="0">
                <a:solidFill>
                  <a:srgbClr val="191A51"/>
                </a:solidFill>
                <a:latin typeface="Montserrat" pitchFamily="2" charset="0"/>
              </a:rPr>
              <a:t>;</a:t>
            </a:r>
          </a:p>
          <a:p>
            <a:pPr marL="342900" indent="-342900" algn="l">
              <a:lnSpc>
                <a:spcPct val="100000"/>
              </a:lnSpc>
              <a:buFontTx/>
              <a:buChar char="-"/>
            </a:pP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КИБЕРКЛУБ;</a:t>
            </a:r>
          </a:p>
          <a:p>
            <a:pPr marL="342900" indent="-342900" algn="l">
              <a:lnSpc>
                <a:spcPct val="100000"/>
              </a:lnSpc>
              <a:buFontTx/>
              <a:buChar char="-"/>
            </a:pP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ВОКАЛ; </a:t>
            </a:r>
            <a:endParaRPr lang="ru-RU" sz="2000" b="1" dirty="0">
              <a:solidFill>
                <a:srgbClr val="191A51"/>
              </a:solidFill>
              <a:latin typeface="Montserrat" pitchFamily="2" charset="0"/>
            </a:endParaRPr>
          </a:p>
          <a:p>
            <a:pPr algn="l">
              <a:lnSpc>
                <a:spcPct val="100000"/>
              </a:lnSpc>
            </a:pP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- ВОЛОНТЕРСКИЙ </a:t>
            </a:r>
            <a:r>
              <a:rPr lang="ru-RU" sz="2000" b="1" dirty="0">
                <a:solidFill>
                  <a:srgbClr val="191A51"/>
                </a:solidFill>
                <a:latin typeface="Montserrat" pitchFamily="2" charset="0"/>
              </a:rPr>
              <a:t>ОТРЯД;</a:t>
            </a:r>
          </a:p>
          <a:p>
            <a:pPr algn="l">
              <a:lnSpc>
                <a:spcPct val="100000"/>
              </a:lnSpc>
            </a:pPr>
            <a:r>
              <a:rPr lang="ru-RU" sz="2000" b="1" dirty="0" smtClean="0">
                <a:solidFill>
                  <a:srgbClr val="191A51"/>
                </a:solidFill>
                <a:latin typeface="Montserrat" pitchFamily="2" charset="0"/>
              </a:rPr>
              <a:t>- СПОРТИВНЫЕ </a:t>
            </a:r>
            <a:r>
              <a:rPr lang="ru-RU" sz="2000" b="1" dirty="0">
                <a:solidFill>
                  <a:srgbClr val="191A51"/>
                </a:solidFill>
                <a:latin typeface="Montserrat" pitchFamily="2" charset="0"/>
              </a:rPr>
              <a:t>СЕКЦИИ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6234214"/>
      </p:ext>
    </p:extLst>
  </p:cSld>
  <p:clrMapOvr>
    <a:masterClrMapping/>
  </p:clrMapOvr>
  <p:transition spd="slow" advTm="9083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6846" t="9071" r="6752" b="13927"/>
          <a:stretch>
            <a:fillRect/>
          </a:stretch>
        </p:blipFill>
        <p:spPr>
          <a:xfrm>
            <a:off x="0" y="32983"/>
            <a:ext cx="3636734" cy="2967935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4"/>
          <a:srcRect l="7541" t="12240" r="11807" b="26417"/>
          <a:stretch>
            <a:fillRect/>
          </a:stretch>
        </p:blipFill>
        <p:spPr>
          <a:xfrm>
            <a:off x="385447" y="3104757"/>
            <a:ext cx="6866756" cy="3649404"/>
          </a:xfrm>
          <a:prstGeom prst="rect">
            <a:avLst/>
          </a:prstGeom>
        </p:spPr>
      </p:pic>
      <p:pic>
        <p:nvPicPr>
          <p:cNvPr id="11" name="Picture 2" descr="https://sun9-34.userapi.com/s/v1/ig2/-MLFA74_M8AjUS_nXwOAQMCd8yVXyKwup2ih_iwG-KNJdFWZSFk8-RCj1UGdr_HEJCWJIfEq-nwLVHTbgbNwjmdq.jpg?quality=95&amp;as=32x24,48x36,72x54,108x81,160x120,240x180,360x270,480x360,540x405,640x480,720x540,1080x810,1280x960,1440x1080,2560x1920&amp;from=bu&amp;cs=2560x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484" y="32983"/>
            <a:ext cx="3758416" cy="296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2" descr="https://sun9-63.userapi.com/impg/RIpFlVviOAYxKrhsUm7R4OvwkpOok1wX2nmeOw/PzYVrMqBBa0.jpg?size=1620x2160&amp;quality=95&amp;sign=33f1805ecf090cfdf974cfc6f99a3f3b&amp;type=alb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40" y="136824"/>
            <a:ext cx="4746660" cy="632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14063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57074" y="407126"/>
            <a:ext cx="11188403" cy="2139467"/>
            <a:chOff x="63502" y="0"/>
            <a:chExt cx="22376805" cy="427893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5428" b="5428"/>
            <a:stretch>
              <a:fillRect/>
            </a:stretch>
          </p:blipFill>
          <p:spPr>
            <a:xfrm>
              <a:off x="63502" y="292100"/>
              <a:ext cx="5514828" cy="3986834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3891" r="3891"/>
            <a:stretch>
              <a:fillRect/>
            </a:stretch>
          </p:blipFill>
          <p:spPr>
            <a:xfrm>
              <a:off x="5626526" y="292098"/>
              <a:ext cx="5514828" cy="3986834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t="1749" b="1749"/>
            <a:stretch>
              <a:fillRect/>
            </a:stretch>
          </p:blipFill>
          <p:spPr>
            <a:xfrm>
              <a:off x="11283653" y="0"/>
              <a:ext cx="5514827" cy="3986833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l="3855" r="3855"/>
            <a:stretch>
              <a:fillRect/>
            </a:stretch>
          </p:blipFill>
          <p:spPr>
            <a:xfrm>
              <a:off x="16925480" y="0"/>
              <a:ext cx="5514827" cy="3986833"/>
            </a:xfrm>
            <a:prstGeom prst="rect">
              <a:avLst/>
            </a:prstGeom>
          </p:spPr>
        </p:pic>
      </p:grpSp>
      <p:pic>
        <p:nvPicPr>
          <p:cNvPr id="10" name="Picture 2" descr="https://sun9-59.userapi.com/s/v1/if2/p8EDd2IF60UUjhZsv5XrCdWzfz0NWp5naHgWEwsYvgw_Cp5sD6GXXucBWTWuvuCbOQYunlIRwnLKVIB7K2EzexNb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73" y="2692643"/>
            <a:ext cx="5453201" cy="363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un9-77.userapi.com/s/v1/if2/RT1sOGMYzp21i1syH472ua9rJelYpyLCR4YSCPez-kmsHPxPOaSb9lWkp-MOqZNjDB_rOqlD7Y8NRfKKgTaXd5RN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372" y="2546591"/>
            <a:ext cx="5669038" cy="378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22571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3" name="Picture 2" descr="https://sun9-4.userapi.com/s/v1/if2/kRMMU4r8L7Z0iPn8jw0fZvAg4PQvLrwTVP66ZiEo5lPrGt_3Xr5E74wDb5ToMAVrpnIR52xiAX-KrhfSMLJ0NQhX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54" y="3522573"/>
            <a:ext cx="4302504" cy="286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sun9-79.userapi.com/s/v1/if2/ZAN0f648PijNJ1_HmcH2sS_ripow_MFQDtu4nM4SxT1QWT0pbbAhCo-_xHICjT19LE2TZ72PefIEn1uMitO02HCH.jpg?quality=95&amp;as=32x24,48x36,72x54,108x81,160x120,240x180,360x270,480x360,540x405,640x480,720x540,1080x810,1280x960,1440x1080,2502x1877&amp;from=bu&amp;cs=2502x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54" y="330599"/>
            <a:ext cx="4130102" cy="309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sun9-1.userapi.com/s/v1/ig2/EOMWYTgVueoX3BGg1EvWCYXf5uPbLusYe1afdw4mWB9xDM6z-M4dHp4PxSxmtuUg_lg-RYX_OLJTSeRLegU6_hYZ.jpg?quality=95&amp;as=32x48,48x72,72x108,108x162,160x240,240x360,360x540,480x720,540x810,640x960,720x1080,1080x1621,1280x1921,1440x2161,1706x2560&amp;from=bu&amp;cs=1706x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351" y="743147"/>
            <a:ext cx="3579739" cy="537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sun9-86.userapi.com/s/v1/if2/JrZ_ugciCFIOpy2yYGB2BIFA_PfuoH-7RuBhVzkZTAwrmmgcq9OE9CJLY7xy884VM3AVWAYKYaJC7S17BRPP6r0G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7" t="-3477" r="-5427" b="-3477"/>
          <a:stretch/>
        </p:blipFill>
        <p:spPr bwMode="auto">
          <a:xfrm>
            <a:off x="4284818" y="604919"/>
            <a:ext cx="4115271" cy="274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sun9-49.userapi.com/s/v1/if2/UacMb4GZy8opDI-E2_64kTtV2ub2fKGGVDcK9LYDnAntGY_Oj740Fy_QcUn5LLnJ6-qXtpg9f4kg4zQiZ6-FU3Uk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85" y="3767599"/>
            <a:ext cx="3567139" cy="237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540864"/>
      </p:ext>
    </p:extLst>
  </p:cSld>
  <p:clrMapOvr>
    <a:masterClrMapping/>
  </p:clrMapOvr>
  <p:transition spd="slow" advTm="10678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20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2" descr="https://sun1-19.userapi.com/impg/yumueQwp8EySBxS6Fe029IQl_yOIczuZ0XdZNQ/xaaTLDpenZw.jpg?size=1179x1179&amp;quality=95&amp;sign=cc24a1106f311a5717ed3d3481a11f5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11" y="3617979"/>
            <a:ext cx="2944139" cy="29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sun9-80.userapi.com/impg/kx2KOUgso-G9v0YVU3BMAa8lg7G2f-hWq22FSQ/8le0Ult3k1g.jpg?size=2560x1920&amp;quality=95&amp;sign=754abee8bbe60bbdab2c197dbc708558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12" y="3478205"/>
            <a:ext cx="3947219" cy="296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un9-25.userapi.com/impg/-9XIIVA4ervF4hvcVyL7Bvt_IXn82aCYQRn-Kg/XX3RSB2Cd4k.jpg?size=1280x960&amp;quality=95&amp;sign=1972690cf4b361bda81c61ccc0ab7010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32" y="594291"/>
            <a:ext cx="3845218" cy="288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un9-3.userapi.com/s/v1/if2/ePIrT93LM4xboGJhedvIb4I-6Qyhg3s63mRHQ2A8QhskDjhjZs4KsLt6-uj_ynX2OKJ0bnfnpXoxz1q8lBMGUIiV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27" y="594291"/>
            <a:ext cx="4237591" cy="282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un9-56.userapi.com/s/v1/ig2/mDwNgmfHA3BX_DwlQ6Qlz3rHKG8rOca6l923HmXOvkv4gyLB3c981SQkntcXwlGC2fmUt0VLh84pp4D5GoRuy9-P.jpg?quality=95&amp;as=32x43,48x64,72x96,108x144,160x213,240x320,360x480,480x640,540x720,640x853,720x960,1080x1440,1280x1707,1440x1920,1920x2560&amp;from=bu&amp;cs=1920x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387" y="371310"/>
            <a:ext cx="2435002" cy="324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un9-52.userapi.com/s/v1/ig2/zE_M4pdbAq_612-ewbo8y9oTa-Urye7yWcJIg_XzTcTwjcBFFcq0n6GWDWQECKqUGBqPqTlg4_MSd8RRwgWgLspU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450" y="3617979"/>
            <a:ext cx="4107595" cy="273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688692"/>
      </p:ext>
    </p:extLst>
  </p:cSld>
  <p:clrMapOvr>
    <a:masterClrMapping/>
  </p:clrMapOvr>
  <p:transition spd="slow" advTm="16171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144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1" name="Picture 6" descr="https://sun9-47.userapi.com/impg/r0LkW5BmUrN2NnKFj2rdK-h42DtHLeNZ5D12Pw/6vonpAbYn2U.jpg?size=1280x853&amp;quality=95&amp;sign=319ed141c772c4667427f6d3b52ca889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262" y="960067"/>
            <a:ext cx="3567156" cy="237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s://sun9-42.userapi.com/impg/pazSguGKbAev_MUwize2yPz09gvogHi-x8WMew/3dRB74JeVKE.jpg?size=1439x2160&amp;quality=95&amp;sign=b81735f5cb44df62d4f216760e6ecf73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49"/>
            <a:ext cx="4343400" cy="651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0" descr="https://sun9-25.userapi.com/impg/AgEs7lasAM7sv6_2-ow4iCaKVdys9SeNkNQiMA/UO_67G9WXM0.jpg?size=1280x852&amp;quality=95&amp;sign=2c5935dfd2fa5674b6e8bf34874ed65f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262" y="3638574"/>
            <a:ext cx="3748918" cy="249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2" descr="https://sun9-31.userapi.com/impg/G3-kUp9SzEtLU_z8HvQgCd4rE8-HORqEJKeg6w/3Pqyp_V9_bw.jpg?size=1280x960&amp;quality=95&amp;sign=f67e854ab26cdee6db8632db75bd669a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3" r="-3733"/>
          <a:stretch/>
        </p:blipFill>
        <p:spPr bwMode="auto">
          <a:xfrm>
            <a:off x="8300180" y="3638574"/>
            <a:ext cx="3327165" cy="249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4" descr="https://sun9-11.userapi.com/impg/neKHXl1KQB6B4WeobSY4IdgCUkAOZCBls61VKg/VN2AvT1qq0A.jpg?size=1280x960&amp;quality=95&amp;sign=0644d8756c12c88d90738efb5246de60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180" y="948690"/>
            <a:ext cx="3184737" cy="238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979852"/>
      </p:ext>
    </p:extLst>
  </p:cSld>
  <p:clrMapOvr>
    <a:masterClrMapping/>
  </p:clrMapOvr>
  <p:transition spd="slow" advTm="19396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E703A37-F759-4D45-B341-3FED7065FEF1}"/>
              </a:ext>
            </a:extLst>
          </p:cNvPr>
          <p:cNvSpPr/>
          <p:nvPr/>
        </p:nvSpPr>
        <p:spPr>
          <a:xfrm>
            <a:off x="1389529" y="412376"/>
            <a:ext cx="3451412" cy="1667436"/>
          </a:xfrm>
          <a:prstGeom prst="rect">
            <a:avLst/>
          </a:prstGeom>
          <a:solidFill>
            <a:srgbClr val="191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8A902D6-C2E6-456C-A6FE-59577043E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305" y="2181114"/>
            <a:ext cx="7163892" cy="24957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16BFAA9-7EDB-4976-B31E-A7E6E7A52C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36661" y="4913590"/>
            <a:ext cx="2314294" cy="27509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AEA2676-D019-4936-83DF-93CE756345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 flipV="1">
            <a:off x="800941" y="-806543"/>
            <a:ext cx="2314294" cy="275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43140"/>
      </p:ext>
    </p:extLst>
  </p:cSld>
  <p:clrMapOvr>
    <a:masterClrMapping/>
  </p:clrMapOvr>
  <p:transition spd="slow" advTm="25738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9|0.9|0.7|0.6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|0.9|1.2|1|1|1.1|1.2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9|0.9|1|0.9|0.9|0.9|0.9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9|1|1|0.9|0.8|1|0.8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6|1.2|1|1|1|1.1|1.1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8|0.7|0.9|0.8|0.9|0.9|1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7|0.8|1.4|0.8|0.8|1.2|0.9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|1|1.1|1|0.9|1|1|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635</Words>
  <Application>Microsoft Office PowerPoint</Application>
  <PresentationFormat>Широкоэкранный</PresentationFormat>
  <Paragraphs>153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Akrobat SemiBold</vt:lpstr>
      <vt:lpstr>Aptos</vt:lpstr>
      <vt:lpstr>Aptos Display</vt:lpstr>
      <vt:lpstr>Arial</vt:lpstr>
      <vt:lpstr>Montserrat</vt:lpstr>
      <vt:lpstr>Тема Office</vt:lpstr>
      <vt:lpstr>С нами связь лучше! </vt:lpstr>
      <vt:lpstr>Специальности и профессии  ОБПОУ «КИТ»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ОБПОУ «КИТ» -</vt:lpstr>
      <vt:lpstr>Презентация PowerPoint</vt:lpstr>
      <vt:lpstr>Презентация PowerPoint</vt:lpstr>
      <vt:lpstr>ОБПОУ «КИТ» 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изучения веб-дизайна  в ОБПОУ «КИТ»</dc:title>
  <dc:creator>Noa Smith</dc:creator>
  <cp:lastModifiedBy>Постричева И.Д.</cp:lastModifiedBy>
  <cp:revision>102</cp:revision>
  <dcterms:created xsi:type="dcterms:W3CDTF">2024-11-06T18:30:32Z</dcterms:created>
  <dcterms:modified xsi:type="dcterms:W3CDTF">2026-10-22T10:41:45Z</dcterms:modified>
</cp:coreProperties>
</file>